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26" r:id="rId2"/>
    <p:sldId id="312" r:id="rId3"/>
    <p:sldId id="328" r:id="rId4"/>
    <p:sldId id="313" r:id="rId5"/>
    <p:sldId id="324" r:id="rId6"/>
    <p:sldId id="315" r:id="rId7"/>
    <p:sldId id="321" r:id="rId8"/>
    <p:sldId id="325" r:id="rId9"/>
    <p:sldId id="318" r:id="rId10"/>
    <p:sldId id="329" r:id="rId11"/>
    <p:sldId id="293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02"/>
    <p:restoredTop sz="94702"/>
  </p:normalViewPr>
  <p:slideViewPr>
    <p:cSldViewPr snapToGrid="0">
      <p:cViewPr varScale="1">
        <p:scale>
          <a:sx n="120" d="100"/>
          <a:sy n="120" d="100"/>
        </p:scale>
        <p:origin x="200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CC24E6-5B6E-602D-C60D-B80891EEC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2637C76-E462-B64D-6A62-3346AE523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9B32B8-64A0-EAEA-E1B3-AB5BD2C42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D79AF20-8AE7-118D-0BAF-3A62415C6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B859F05-55DD-5930-6B23-9AA3C18CD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495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8AA2B-5B06-84C4-ED5C-8DCD9627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EA22192-881D-6440-E3C9-977185109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FAB716-1448-5EC1-BC56-F3A4E29F6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9634FA-16A3-AB7D-BF3B-7EBA7498B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79747B-DA8F-480C-EBC6-E7B47468A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308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52B680A-9BD2-4539-FA5C-2616504C22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F4FA7D3-EAE0-B40A-D6EB-1989F6A61B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C6371A6-CC18-5346-5961-BA9D9A48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F41EF5-4738-07A6-D207-E762882E7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9D3170-09A6-C26D-8340-21F656651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412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ma 14">
            <a:extLst>
              <a:ext uri="{FF2B5EF4-FFF2-40B4-BE49-F238E27FC236}">
                <a16:creationId xmlns:a16="http://schemas.microsoft.com/office/drawing/2014/main" id="{F5AA8A10-E19C-430B-9D5D-8D12F92BFEC5}"/>
              </a:ext>
            </a:extLst>
          </p:cNvPr>
          <p:cNvSpPr/>
          <p:nvPr userDrawn="1"/>
        </p:nvSpPr>
        <p:spPr>
          <a:xfrm>
            <a:off x="7972121" y="0"/>
            <a:ext cx="2857500" cy="6858000"/>
          </a:xfrm>
          <a:prstGeom prst="parallelogram">
            <a:avLst>
              <a:gd name="adj" fmla="val 0"/>
            </a:avLst>
          </a:prstGeom>
          <a:solidFill>
            <a:schemeClr val="bg1">
              <a:lumMod val="9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7C93D4F-3003-4D58-9AFB-356A0F800F42}"/>
              </a:ext>
            </a:extLst>
          </p:cNvPr>
          <p:cNvSpPr/>
          <p:nvPr userDrawn="1"/>
        </p:nvSpPr>
        <p:spPr>
          <a:xfrm>
            <a:off x="4903411" y="0"/>
            <a:ext cx="153926" cy="6858000"/>
          </a:xfrm>
          <a:prstGeom prst="rect">
            <a:avLst/>
          </a:prstGeom>
          <a:solidFill>
            <a:srgbClr val="E6C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F388D4-15DF-446A-91AA-72876CD48301}" type="datetime1">
              <a:rPr lang="it-IT" noProof="0" smtClean="0"/>
              <a:t>01/07/26</a:t>
            </a:fld>
            <a:endParaRPr lang="it-IT" noProof="0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Piè di pagina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629400" y="758952"/>
            <a:ext cx="4526280" cy="3227514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6000" b="1" spc="-50" baseline="0">
                <a:solidFill>
                  <a:srgbClr val="9B3820"/>
                </a:solidFill>
                <a:latin typeface="+mn-lt"/>
              </a:defRPr>
            </a:lvl1pPr>
          </a:lstStyle>
          <a:p>
            <a:pPr rtl="0"/>
            <a:r>
              <a:rPr lang="it-IT" noProof="0" dirty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632171" y="4508500"/>
            <a:ext cx="4526280" cy="1279652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b="1" cap="all" spc="200" baseline="0">
                <a:solidFill>
                  <a:srgbClr val="8CA085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it-IT" noProof="0" dirty="0"/>
              <a:t>Fare clic per modificare lo stile del sottotitolo dello schema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D3E1BBA-670B-4CAE-B839-50ADB23DDBC6}"/>
              </a:ext>
            </a:extLst>
          </p:cNvPr>
          <p:cNvSpPr/>
          <p:nvPr userDrawn="1"/>
        </p:nvSpPr>
        <p:spPr>
          <a:xfrm>
            <a:off x="4827994" y="0"/>
            <a:ext cx="153926" cy="6858000"/>
          </a:xfrm>
          <a:prstGeom prst="rect">
            <a:avLst/>
          </a:prstGeom>
          <a:solidFill>
            <a:srgbClr val="9B3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4B7EBD5-9968-83D6-C682-2304E7EC8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4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32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C5C5AE-10D1-0392-03C0-1209D3E6E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4D81B6-7518-00D9-AD35-EDE0948E7B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A1F596-86E9-6E0C-36B3-117723CCD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7BB890-DCF0-AE8C-34FA-1FC98036B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2ADC7C-C31C-AB5F-37AC-74387D5E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034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FB3F7B-6D36-697E-5322-1995402BA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656A3B-0CA9-C038-9671-04D6B0567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00347D-9D56-72D0-93D6-AC0C3A77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3B302F-DB92-2CE0-7719-36522F38C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79EBB30-5BAD-25E2-318F-E82EE24D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558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947F9D-724B-E77A-49ED-D07E1C7E2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7B790A9-E318-964B-C238-E31C25E80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C3C7A95-F5E9-6651-0177-00409E7392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5E8035-6320-BEA1-228A-AC39E90BA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C80DD23-9826-8FC1-53FF-86A53CDB7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1E2108-62F4-659D-22FE-058A12B8F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2405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17D135-BF70-2971-A766-BF37AD631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A2E153-5022-469F-B78A-A989D8F28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6ECAC10-48A6-B73D-9C70-A428D8F0D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A62FF0-166E-03CF-10C2-97DED5813E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B272B2-6029-990C-3DA1-CD008D2301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8B1D993-193E-5E6E-FCA8-708513047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1004B59-2EA6-FA45-45B2-449A97227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F8D9FF-F8EC-FF2C-2466-C995BD847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01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8B9DD8-4AE2-146D-A8B7-EF097C220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1EDAAB-3D2F-EF94-FD7A-9E128492E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D587CC5-5EFE-596D-A4F6-40DB2FC7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4382FED-709B-1CFD-73F9-475AA2D6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08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52E3EDB-3447-1A1F-9E16-19F38B4B2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6882C6E-746D-E7AE-C927-FF8419A0A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2D66A9A-C68C-023A-6DB6-D26E4DB85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23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4D2871-8FAB-DCEB-3520-E2D2E9DF7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90D20D-C476-33F1-0966-6547AD762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7F89DAE-BBAD-D445-FECF-810D0511E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C2839C-29B0-A031-CF3C-FF17961E5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316EAFA-9BAA-489B-DD10-B6E7CDB4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8A7D2E-3C62-73B1-27F8-C4A33AA79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6028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351D81-C428-8A48-2645-E1E2CB0C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AEE9745-C6FC-BCA6-34A8-5A8BDAE2DB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35405D-EFE5-DF15-A04B-24C2A5194D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5A7E6B3-B72C-6815-2223-5D74A0CE6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271698-A648-78DD-83BD-C0706340A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4C43792-E72C-A48C-8D28-3C36EF61F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67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F26DEBE-6EE4-CD88-E53C-AC1745810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17EF285-3C86-A0FE-B08B-D5EFAA9A5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09844B-ED60-872C-9A69-137CBA3F0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BCE58-BE21-0E4E-AAF7-A9D2E4730981}" type="datetimeFigureOut">
              <a:rPr lang="it-IT" smtClean="0"/>
              <a:t>01/07/26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E2409D-EEDE-6B7F-6F01-6F2E441AA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F91530-B037-4323-AFEF-EB998C60BC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C29835-2D8C-D543-AEBA-275779F1753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5357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9C5847-E27F-D3B8-137A-1FE9E814F4C2}"/>
              </a:ext>
            </a:extLst>
          </p:cNvPr>
          <p:cNvSpPr txBox="1"/>
          <p:nvPr/>
        </p:nvSpPr>
        <p:spPr>
          <a:xfrm>
            <a:off x="5484984" y="3149301"/>
            <a:ext cx="63457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ln w="0"/>
                <a:solidFill>
                  <a:schemeClr val="tx2">
                    <a:lumMod val="90000"/>
                    <a:lumOff val="1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LAPAROCELE PLURIRECIDIVO CON INFEZIONE PROTESICA</a:t>
            </a:r>
          </a:p>
        </p:txBody>
      </p:sp>
      <p:pic>
        <p:nvPicPr>
          <p:cNvPr id="5" name="Immagine 15" descr="Immagine che contiene Aerofotogrammetria, Vista aerea, aereo, aria aperta&#10;&#10;Descrizione generata automaticamente">
            <a:extLst>
              <a:ext uri="{FF2B5EF4-FFF2-40B4-BE49-F238E27FC236}">
                <a16:creationId xmlns:a16="http://schemas.microsoft.com/office/drawing/2014/main" id="{16FC0F5D-9035-E502-0153-F9121C833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621" y="8971"/>
            <a:ext cx="1944757" cy="1093925"/>
          </a:xfrm>
          <a:prstGeom prst="rect">
            <a:avLst/>
          </a:prstGeom>
        </p:spPr>
      </p:pic>
      <p:pic>
        <p:nvPicPr>
          <p:cNvPr id="7" name="Immagine 6" descr="Immagine che contiene testo, Carattere, simbolo, logo&#10;&#10;Descrizione generata automaticamente">
            <a:extLst>
              <a:ext uri="{FF2B5EF4-FFF2-40B4-BE49-F238E27FC236}">
                <a16:creationId xmlns:a16="http://schemas.microsoft.com/office/drawing/2014/main" id="{F2CA195D-CC33-5F2D-042F-965970181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194" y="133255"/>
            <a:ext cx="2315817" cy="91573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10AFD90-C4F5-3A7A-C4A2-E97CDDAEA80F}"/>
              </a:ext>
            </a:extLst>
          </p:cNvPr>
          <p:cNvSpPr txBox="1"/>
          <p:nvPr/>
        </p:nvSpPr>
        <p:spPr>
          <a:xfrm>
            <a:off x="6462521" y="4634318"/>
            <a:ext cx="4220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Dott. Domenico Giannotti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18CCC46-BB07-227B-150F-309B50D9F851}"/>
              </a:ext>
            </a:extLst>
          </p:cNvPr>
          <p:cNvSpPr txBox="1"/>
          <p:nvPr/>
        </p:nvSpPr>
        <p:spPr>
          <a:xfrm>
            <a:off x="5424812" y="5679354"/>
            <a:ext cx="6466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UOC Chirurgia Generale Oncologica</a:t>
            </a:r>
          </a:p>
          <a:p>
            <a:pPr algn="ctr"/>
            <a:r>
              <a:rPr lang="it-IT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Ospedale Santa Rosa </a:t>
            </a:r>
          </a:p>
          <a:p>
            <a:pPr algn="ctr"/>
            <a:r>
              <a:rPr lang="it-IT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ASL Viterbo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83332E-B47C-7839-0CDD-C03202CB3449}"/>
              </a:ext>
            </a:extLst>
          </p:cNvPr>
          <p:cNvSpPr txBox="1"/>
          <p:nvPr/>
        </p:nvSpPr>
        <p:spPr>
          <a:xfrm>
            <a:off x="5825139" y="1829314"/>
            <a:ext cx="549508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i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</a:t>
            </a:r>
          </a:p>
          <a:p>
            <a:pPr algn="ctr"/>
            <a:r>
              <a:rPr lang="it-IT" sz="2800" i="1" dirty="0">
                <a:solidFill>
                  <a:schemeClr val="tx2">
                    <a:lumMod val="90000"/>
                    <a:lumOff val="10000"/>
                  </a:schemeClr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un caso complesso</a:t>
            </a:r>
          </a:p>
          <a:p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AB79A09-0719-322D-8525-50004F501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2" y="0"/>
            <a:ext cx="5281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08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86964BE-B932-BD47-9B93-4E1529E9BDE7}"/>
              </a:ext>
            </a:extLst>
          </p:cNvPr>
          <p:cNvSpPr txBox="1"/>
          <p:nvPr/>
        </p:nvSpPr>
        <p:spPr>
          <a:xfrm>
            <a:off x="3815615" y="289449"/>
            <a:ext cx="375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E4D5CD5-D184-F5E8-5F51-27881CF1B0FF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DF7637-2ED6-A095-8C11-1B1D2E80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54667F3-65E5-5FF6-9332-42D433994FD4}"/>
              </a:ext>
            </a:extLst>
          </p:cNvPr>
          <p:cNvSpPr txBox="1"/>
          <p:nvPr/>
        </p:nvSpPr>
        <p:spPr>
          <a:xfrm>
            <a:off x="2658644" y="1911084"/>
            <a:ext cx="6489700" cy="3035831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2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Non tutte le ciambelle vengono col buco</a:t>
            </a:r>
          </a:p>
          <a:p>
            <a:pPr marL="304815" indent="-304815">
              <a:lnSpc>
                <a:spcPct val="2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Ponti d’oro al nemico in fuga???</a:t>
            </a:r>
          </a:p>
          <a:p>
            <a:pPr marL="304815" indent="-304815">
              <a:lnSpc>
                <a:spcPct val="2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 volte ritornano...</a:t>
            </a:r>
          </a:p>
          <a:p>
            <a:pPr marL="304815" indent="-304815">
              <a:lnSpc>
                <a:spcPct val="2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Spesso il lieto fine non è come ce lo immaginiamo…</a:t>
            </a:r>
          </a:p>
        </p:txBody>
      </p:sp>
    </p:spTree>
    <p:extLst>
      <p:ext uri="{BB962C8B-B14F-4D97-AF65-F5344CB8AC3E}">
        <p14:creationId xmlns:p14="http://schemas.microsoft.com/office/powerpoint/2010/main" val="2989697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F1CCB64-8231-435F-87C9-78C908E393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74554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54667F3-65E5-5FF6-9332-42D433994FD4}"/>
              </a:ext>
            </a:extLst>
          </p:cNvPr>
          <p:cNvSpPr txBox="1"/>
          <p:nvPr/>
        </p:nvSpPr>
        <p:spPr>
          <a:xfrm>
            <a:off x="1281328" y="533275"/>
            <a:ext cx="12344137" cy="2985433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Clr>
                <a:srgbClr val="002060"/>
              </a:buClr>
            </a:pPr>
            <a:r>
              <a:rPr lang="it-IT" sz="28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Donna di 75 anni</a:t>
            </a:r>
          </a:p>
          <a:p>
            <a:pPr>
              <a:lnSpc>
                <a:spcPct val="150000"/>
              </a:lnSpc>
              <a:buClr>
                <a:srgbClr val="002060"/>
              </a:buClr>
            </a:pPr>
            <a:r>
              <a:rPr lang="it-IT" sz="24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APR: </a:t>
            </a:r>
          </a:p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Celiachia</a:t>
            </a:r>
          </a:p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Ipertensione arteriosa</a:t>
            </a:r>
          </a:p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Colangite biliare primitiva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54667F3-65E5-5FF6-9332-42D433994FD4}"/>
              </a:ext>
            </a:extLst>
          </p:cNvPr>
          <p:cNvSpPr txBox="1"/>
          <p:nvPr/>
        </p:nvSpPr>
        <p:spPr>
          <a:xfrm>
            <a:off x="1281328" y="3483338"/>
            <a:ext cx="6489700" cy="1938992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002060"/>
              </a:buClr>
            </a:pPr>
            <a:r>
              <a:rPr lang="it-IT" sz="20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Pregressi interventi chirurgici: </a:t>
            </a:r>
          </a:p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VLC</a:t>
            </a:r>
          </a:p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Plastica diretta di laparocele su </a:t>
            </a:r>
            <a:r>
              <a:rPr lang="it-IT" sz="2000" dirty="0" err="1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trocar</a:t>
            </a: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ombelicale</a:t>
            </a:r>
          </a:p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Riparazione di laparocele recidivo con </a:t>
            </a:r>
            <a:r>
              <a:rPr lang="it-IT" sz="2000" i="1" dirty="0" err="1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ventral</a:t>
            </a:r>
            <a:r>
              <a:rPr lang="it-IT" sz="2000" i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patch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86964BE-B932-BD47-9B93-4E1529E9BDE7}"/>
              </a:ext>
            </a:extLst>
          </p:cNvPr>
          <p:cNvSpPr txBox="1"/>
          <p:nvPr/>
        </p:nvSpPr>
        <p:spPr>
          <a:xfrm>
            <a:off x="3933310" y="0"/>
            <a:ext cx="375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ANAMNESI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E4D5CD5-D184-F5E8-5F51-27881CF1B0FF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DF7637-2ED6-A095-8C11-1B1D2E80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9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454667F3-65E5-5FF6-9332-42D433994FD4}"/>
              </a:ext>
            </a:extLst>
          </p:cNvPr>
          <p:cNvSpPr txBox="1"/>
          <p:nvPr/>
        </p:nvSpPr>
        <p:spPr>
          <a:xfrm>
            <a:off x="2140347" y="4127972"/>
            <a:ext cx="7359421" cy="1428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002060"/>
              </a:buClr>
            </a:pPr>
            <a:r>
              <a:rPr lang="it-IT" sz="20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Sviluppo di infezione protesica con fistola </a:t>
            </a:r>
          </a:p>
          <a:p>
            <a:pPr algn="ctr">
              <a:lnSpc>
                <a:spcPct val="150000"/>
              </a:lnSpc>
              <a:buClr>
                <a:srgbClr val="002060"/>
              </a:buClr>
            </a:pPr>
            <a:r>
              <a:rPr lang="it-IT" sz="2000" b="1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tra piano protesico e cute e nuova recidiva di laparocele M3-4 – W2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86964BE-B932-BD47-9B93-4E1529E9BDE7}"/>
              </a:ext>
            </a:extLst>
          </p:cNvPr>
          <p:cNvSpPr txBox="1"/>
          <p:nvPr/>
        </p:nvSpPr>
        <p:spPr>
          <a:xfrm>
            <a:off x="3815615" y="289449"/>
            <a:ext cx="375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INTERVENTO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E4D5CD5-D184-F5E8-5F51-27881CF1B0FF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CDF7637-2ED6-A095-8C11-1B1D2E803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54667F3-65E5-5FF6-9332-42D433994FD4}"/>
              </a:ext>
            </a:extLst>
          </p:cNvPr>
          <p:cNvSpPr txBox="1"/>
          <p:nvPr/>
        </p:nvSpPr>
        <p:spPr>
          <a:xfrm>
            <a:off x="2851150" y="1367968"/>
            <a:ext cx="6489700" cy="1015663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marL="304815" indent="-304815">
              <a:lnSpc>
                <a:spcPct val="150000"/>
              </a:lnSpc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Riparazione di laparocele recidivo intasato con protesi intraperitoneale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5322116" y="2838727"/>
            <a:ext cx="781616" cy="11045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878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5378583" cy="617035"/>
            <a:chOff x="0" y="0"/>
            <a:chExt cx="1505826" cy="17274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505826" cy="172749"/>
            </a:xfrm>
            <a:custGeom>
              <a:avLst/>
              <a:gdLst/>
              <a:ahLst/>
              <a:cxnLst/>
              <a:rect l="l" t="t" r="r" b="b"/>
              <a:pathLst>
                <a:path w="1505826" h="172749">
                  <a:moveTo>
                    <a:pt x="0" y="0"/>
                  </a:moveTo>
                  <a:lnTo>
                    <a:pt x="1505826" y="0"/>
                  </a:lnTo>
                  <a:lnTo>
                    <a:pt x="1505826" y="172749"/>
                  </a:lnTo>
                  <a:lnTo>
                    <a:pt x="0" y="172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it-IT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505826" cy="220374"/>
            </a:xfrm>
            <a:prstGeom prst="rect">
              <a:avLst/>
            </a:prstGeom>
          </p:spPr>
          <p:txBody>
            <a:bodyPr lIns="32514" tIns="32514" rIns="32514" bIns="32514" rtlCol="0" anchor="ctr"/>
            <a:lstStyle/>
            <a:p>
              <a:pPr algn="ctr">
                <a:lnSpc>
                  <a:spcPts val="2598"/>
                </a:lnSpc>
              </a:pPr>
              <a:endParaRPr sz="120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20" name="6C4A7A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26862" y="1157356"/>
            <a:ext cx="6520382" cy="4830946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2AE332-27ED-72C5-0440-A8E35E0C9058}"/>
              </a:ext>
            </a:extLst>
          </p:cNvPr>
          <p:cNvSpPr txBox="1"/>
          <p:nvPr/>
        </p:nvSpPr>
        <p:spPr>
          <a:xfrm>
            <a:off x="1516855" y="151029"/>
            <a:ext cx="89323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Laparocele recidivo M3-4 W2 </a:t>
            </a:r>
          </a:p>
          <a:p>
            <a:pPr algn="ctr"/>
            <a:r>
              <a:rPr lang="it-IT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infezione protesica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D3FA760-F45D-0D15-D1D7-8F9F474337F1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F6E0AE5-FD40-8455-D5F7-DBA229EE55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60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96786B4F-1796-9640-B05B-EECE75ADBB8D}"/>
              </a:ext>
            </a:extLst>
          </p:cNvPr>
          <p:cNvGrpSpPr/>
          <p:nvPr/>
        </p:nvGrpSpPr>
        <p:grpSpPr>
          <a:xfrm rot="10800000">
            <a:off x="-1" y="-126712"/>
            <a:ext cx="6422834" cy="6712581"/>
            <a:chOff x="931220" y="993367"/>
            <a:chExt cx="4786221" cy="5051993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8C8CFCC7-506C-ED46-9135-5F28C34DD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45" t="16979" r="31669" b="5448"/>
            <a:stretch/>
          </p:blipFill>
          <p:spPr>
            <a:xfrm>
              <a:off x="1819114" y="1240212"/>
              <a:ext cx="3898327" cy="4706740"/>
            </a:xfrm>
            <a:prstGeom prst="rect">
              <a:avLst/>
            </a:prstGeom>
          </p:spPr>
        </p:pic>
        <p:sp>
          <p:nvSpPr>
            <p:cNvPr id="9" name="Luna 8">
              <a:extLst>
                <a:ext uri="{FF2B5EF4-FFF2-40B4-BE49-F238E27FC236}">
                  <a16:creationId xmlns:a16="http://schemas.microsoft.com/office/drawing/2014/main" id="{7E1D25CD-42F6-A3D7-6681-D329876DBDB4}"/>
                </a:ext>
              </a:extLst>
            </p:cNvPr>
            <p:cNvSpPr/>
            <p:nvPr/>
          </p:nvSpPr>
          <p:spPr>
            <a:xfrm>
              <a:off x="931220" y="1204717"/>
              <a:ext cx="3690337" cy="4754276"/>
            </a:xfrm>
            <a:prstGeom prst="moon">
              <a:avLst/>
            </a:prstGeom>
            <a:solidFill>
              <a:schemeClr val="bg1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097ABCCC-073A-94F9-D365-37FA9A48985E}"/>
                </a:ext>
              </a:extLst>
            </p:cNvPr>
            <p:cNvSpPr/>
            <p:nvPr/>
          </p:nvSpPr>
          <p:spPr>
            <a:xfrm>
              <a:off x="1564395" y="993367"/>
              <a:ext cx="1773716" cy="10557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BDDDE491-37F4-4F6D-4116-24EC08705F3A}"/>
                </a:ext>
              </a:extLst>
            </p:cNvPr>
            <p:cNvSpPr/>
            <p:nvPr/>
          </p:nvSpPr>
          <p:spPr>
            <a:xfrm>
              <a:off x="3238959" y="1204717"/>
              <a:ext cx="793214" cy="161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292AAD64-3C28-1C81-7A61-825531F9BBE2}"/>
                </a:ext>
              </a:extLst>
            </p:cNvPr>
            <p:cNvSpPr/>
            <p:nvPr/>
          </p:nvSpPr>
          <p:spPr>
            <a:xfrm>
              <a:off x="1819114" y="5133860"/>
              <a:ext cx="1518997" cy="91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25A7CD1C-5E73-A593-A6E0-C31916610CA0}"/>
                </a:ext>
              </a:extLst>
            </p:cNvPr>
            <p:cNvSpPr/>
            <p:nvPr/>
          </p:nvSpPr>
          <p:spPr>
            <a:xfrm>
              <a:off x="3161841" y="5761822"/>
              <a:ext cx="914400" cy="2835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640CCD5-3FE1-4827-1358-813578C9110E}"/>
              </a:ext>
            </a:extLst>
          </p:cNvPr>
          <p:cNvSpPr txBox="1"/>
          <p:nvPr/>
        </p:nvSpPr>
        <p:spPr>
          <a:xfrm>
            <a:off x="5319209" y="1712058"/>
            <a:ext cx="5148470" cy="2786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Rimozione di protesi intraperitoneale infetta in PTFE e ricostruzione della parete addominale posizionando protesi </a:t>
            </a:r>
            <a:r>
              <a:rPr lang="it-IT" sz="24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onlay</a:t>
            </a:r>
            <a:r>
              <a:rPr lang="it-IT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biosintetica riassorbibile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B07A14-9F93-F308-7D1D-A38178963BD1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5056C70-FBB3-E132-55EE-E32444685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86964BE-B932-BD47-9B93-4E1529E9BDE7}"/>
              </a:ext>
            </a:extLst>
          </p:cNvPr>
          <p:cNvSpPr txBox="1"/>
          <p:nvPr/>
        </p:nvSpPr>
        <p:spPr>
          <a:xfrm>
            <a:off x="5964780" y="179052"/>
            <a:ext cx="375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 INTERVENTO</a:t>
            </a:r>
          </a:p>
        </p:txBody>
      </p:sp>
    </p:spTree>
    <p:extLst>
      <p:ext uri="{BB962C8B-B14F-4D97-AF65-F5344CB8AC3E}">
        <p14:creationId xmlns:p14="http://schemas.microsoft.com/office/powerpoint/2010/main" val="408525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16809" y="1396709"/>
            <a:ext cx="12192000" cy="5710041"/>
            <a:chOff x="0" y="0"/>
            <a:chExt cx="5278645" cy="225581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78645" cy="2019505"/>
            </a:xfrm>
            <a:custGeom>
              <a:avLst/>
              <a:gdLst/>
              <a:ahLst/>
              <a:cxnLst/>
              <a:rect l="l" t="t" r="r" b="b"/>
              <a:pathLst>
                <a:path w="5278645" h="2255819">
                  <a:moveTo>
                    <a:pt x="0" y="0"/>
                  </a:moveTo>
                  <a:lnTo>
                    <a:pt x="5278645" y="0"/>
                  </a:lnTo>
                  <a:lnTo>
                    <a:pt x="5278645" y="2255819"/>
                  </a:lnTo>
                  <a:lnTo>
                    <a:pt x="0" y="2255819"/>
                  </a:ln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it-IT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9050"/>
              <a:ext cx="5278645" cy="22367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53"/>
                </a:lnSpc>
              </a:pPr>
              <a:endParaRPr sz="1200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8" name="1D4AE5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8324" y="563328"/>
            <a:ext cx="6835993" cy="5111871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B5DFF7-BD28-9261-FF7C-FE97F00B3D92}"/>
              </a:ext>
            </a:extLst>
          </p:cNvPr>
          <p:cNvSpPr txBox="1"/>
          <p:nvPr/>
        </p:nvSpPr>
        <p:spPr>
          <a:xfrm>
            <a:off x="7201126" y="2044005"/>
            <a:ext cx="4786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Laparocele recidivo </a:t>
            </a:r>
          </a:p>
          <a:p>
            <a:pPr algn="ctr"/>
            <a:r>
              <a:rPr lang="it-IT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M2 L1 W2 </a:t>
            </a:r>
          </a:p>
          <a:p>
            <a:pPr algn="ctr"/>
            <a:r>
              <a:rPr lang="it-IT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occlusione intestinale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31FF3AB-7B66-A257-ADA2-1A676AD6AEB2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400D691-2852-3CF8-629E-47C31F17E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8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BB59-A944-7308-4B57-D0B0B2C9A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>
            <a:extLst>
              <a:ext uri="{FF2B5EF4-FFF2-40B4-BE49-F238E27FC236}">
                <a16:creationId xmlns:a16="http://schemas.microsoft.com/office/drawing/2014/main" id="{CC5EA58C-59B8-C36C-9FE2-E189FAAE6A4C}"/>
              </a:ext>
            </a:extLst>
          </p:cNvPr>
          <p:cNvSpPr txBox="1"/>
          <p:nvPr/>
        </p:nvSpPr>
        <p:spPr>
          <a:xfrm>
            <a:off x="5983020" y="272130"/>
            <a:ext cx="9409381" cy="128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7"/>
              </a:lnSpc>
              <a:spcBef>
                <a:spcPct val="0"/>
              </a:spcBef>
            </a:pPr>
            <a:endParaRPr lang="en-US" sz="867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97FBB96F-762D-C94B-CEC7-BC31947A1C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714" y="159345"/>
            <a:ext cx="6370646" cy="477798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A55CD1C-2C88-BA7D-37DC-F3CE92C2F392}"/>
              </a:ext>
            </a:extLst>
          </p:cNvPr>
          <p:cNvSpPr txBox="1"/>
          <p:nvPr/>
        </p:nvSpPr>
        <p:spPr>
          <a:xfrm>
            <a:off x="330506" y="1193151"/>
            <a:ext cx="4446838" cy="2786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Intervento laparoscopico in urgenza di IPOM PLUS per recidiva di laparocele </a:t>
            </a:r>
          </a:p>
          <a:p>
            <a:pPr algn="ctr">
              <a:lnSpc>
                <a:spcPct val="150000"/>
              </a:lnSpc>
            </a:pPr>
            <a:r>
              <a:rPr lang="it-IT" sz="24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(M2 – L1 – W2) con occlusione intestinale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B9528D6-7BA6-9D64-E1D0-DDE2FFDAC20A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6CA5259-E295-6B87-32D4-157049E72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86964BE-B932-BD47-9B93-4E1529E9BDE7}"/>
              </a:ext>
            </a:extLst>
          </p:cNvPr>
          <p:cNvSpPr txBox="1"/>
          <p:nvPr/>
        </p:nvSpPr>
        <p:spPr>
          <a:xfrm>
            <a:off x="773650" y="159345"/>
            <a:ext cx="3751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 INTERVENTO</a:t>
            </a:r>
          </a:p>
        </p:txBody>
      </p:sp>
    </p:spTree>
    <p:extLst>
      <p:ext uri="{BB962C8B-B14F-4D97-AF65-F5344CB8AC3E}">
        <p14:creationId xmlns:p14="http://schemas.microsoft.com/office/powerpoint/2010/main" val="281688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aparocele recidivo IPOM PLUS compresso.mp4">
            <a:hlinkClick r:id="" action="ppaction://media"/>
            <a:extLst>
              <a:ext uri="{FF2B5EF4-FFF2-40B4-BE49-F238E27FC236}">
                <a16:creationId xmlns:a16="http://schemas.microsoft.com/office/drawing/2014/main" id="{EAA4EC15-2B4A-6F47-50D5-05629AF9B9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9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BF051-DEFF-AC52-C2BE-36F3E5D47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>
            <a:extLst>
              <a:ext uri="{FF2B5EF4-FFF2-40B4-BE49-F238E27FC236}">
                <a16:creationId xmlns:a16="http://schemas.microsoft.com/office/drawing/2014/main" id="{64BBFA1F-9434-B78C-5700-48A3E4CCD552}"/>
              </a:ext>
            </a:extLst>
          </p:cNvPr>
          <p:cNvGrpSpPr/>
          <p:nvPr/>
        </p:nvGrpSpPr>
        <p:grpSpPr>
          <a:xfrm>
            <a:off x="0" y="686347"/>
            <a:ext cx="12192000" cy="5710041"/>
            <a:chOff x="0" y="0"/>
            <a:chExt cx="5278645" cy="2255819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8B9D69C-2AA3-E661-2EDA-ED2E2D5E6417}"/>
                </a:ext>
              </a:extLst>
            </p:cNvPr>
            <p:cNvSpPr/>
            <p:nvPr/>
          </p:nvSpPr>
          <p:spPr>
            <a:xfrm>
              <a:off x="0" y="0"/>
              <a:ext cx="5278645" cy="2019505"/>
            </a:xfrm>
            <a:custGeom>
              <a:avLst/>
              <a:gdLst/>
              <a:ahLst/>
              <a:cxnLst/>
              <a:rect l="l" t="t" r="r" b="b"/>
              <a:pathLst>
                <a:path w="5278645" h="2255819">
                  <a:moveTo>
                    <a:pt x="0" y="0"/>
                  </a:moveTo>
                  <a:lnTo>
                    <a:pt x="5278645" y="0"/>
                  </a:lnTo>
                  <a:lnTo>
                    <a:pt x="5278645" y="2255819"/>
                  </a:lnTo>
                  <a:lnTo>
                    <a:pt x="0" y="2255819"/>
                  </a:lnTo>
                  <a:close/>
                </a:path>
              </a:pathLst>
            </a:custGeom>
            <a:solidFill>
              <a:srgbClr val="FFFFFF">
                <a:alpha val="93725"/>
              </a:srgbClr>
            </a:solidFill>
          </p:spPr>
          <p:txBody>
            <a:bodyPr/>
            <a:lstStyle/>
            <a:p>
              <a:endParaRPr lang="it-IT" sz="120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A19958F-52E7-D8C1-7E08-D165CE6B2BAF}"/>
                </a:ext>
              </a:extLst>
            </p:cNvPr>
            <p:cNvSpPr txBox="1"/>
            <p:nvPr/>
          </p:nvSpPr>
          <p:spPr>
            <a:xfrm>
              <a:off x="0" y="19050"/>
              <a:ext cx="5278645" cy="2236769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453"/>
                </a:lnSpc>
              </a:pPr>
              <a:endParaRPr sz="1200"/>
            </a:p>
          </p:txBody>
        </p:sp>
      </p:grpSp>
      <p:grpSp>
        <p:nvGrpSpPr>
          <p:cNvPr id="3" name="Group 3">
            <a:extLst>
              <a:ext uri="{FF2B5EF4-FFF2-40B4-BE49-F238E27FC236}">
                <a16:creationId xmlns:a16="http://schemas.microsoft.com/office/drawing/2014/main" id="{97167E9C-1113-1BB5-C9D8-95046861FFB8}"/>
              </a:ext>
            </a:extLst>
          </p:cNvPr>
          <p:cNvGrpSpPr/>
          <p:nvPr/>
        </p:nvGrpSpPr>
        <p:grpSpPr>
          <a:xfrm>
            <a:off x="0" y="0"/>
            <a:ext cx="5378583" cy="617035"/>
            <a:chOff x="0" y="0"/>
            <a:chExt cx="1505826" cy="172749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996B0DB-6684-DBA2-F9AC-D0879FDCB359}"/>
                </a:ext>
              </a:extLst>
            </p:cNvPr>
            <p:cNvSpPr/>
            <p:nvPr/>
          </p:nvSpPr>
          <p:spPr>
            <a:xfrm>
              <a:off x="0" y="0"/>
              <a:ext cx="1505826" cy="172749"/>
            </a:xfrm>
            <a:custGeom>
              <a:avLst/>
              <a:gdLst/>
              <a:ahLst/>
              <a:cxnLst/>
              <a:rect l="l" t="t" r="r" b="b"/>
              <a:pathLst>
                <a:path w="1505826" h="172749">
                  <a:moveTo>
                    <a:pt x="0" y="0"/>
                  </a:moveTo>
                  <a:lnTo>
                    <a:pt x="1505826" y="0"/>
                  </a:lnTo>
                  <a:lnTo>
                    <a:pt x="1505826" y="172749"/>
                  </a:lnTo>
                  <a:lnTo>
                    <a:pt x="0" y="172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it-IT" sz="1200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3272A5B-EAAC-75B3-5AF6-34EBB8CBBF73}"/>
                </a:ext>
              </a:extLst>
            </p:cNvPr>
            <p:cNvSpPr txBox="1"/>
            <p:nvPr/>
          </p:nvSpPr>
          <p:spPr>
            <a:xfrm>
              <a:off x="0" y="-47625"/>
              <a:ext cx="1505826" cy="220374"/>
            </a:xfrm>
            <a:prstGeom prst="rect">
              <a:avLst/>
            </a:prstGeom>
          </p:spPr>
          <p:txBody>
            <a:bodyPr lIns="32514" tIns="32514" rIns="32514" bIns="32514" rtlCol="0" anchor="ctr"/>
            <a:lstStyle/>
            <a:p>
              <a:pPr algn="ctr">
                <a:lnSpc>
                  <a:spcPts val="2598"/>
                </a:lnSpc>
              </a:pPr>
              <a:endParaRPr sz="1200"/>
            </a:p>
          </p:txBody>
        </p:sp>
      </p:grpSp>
      <p:pic>
        <p:nvPicPr>
          <p:cNvPr id="22" name="Immagine 21">
            <a:extLst>
              <a:ext uri="{FF2B5EF4-FFF2-40B4-BE49-F238E27FC236}">
                <a16:creationId xmlns:a16="http://schemas.microsoft.com/office/drawing/2014/main" id="{887EE2CE-E2CE-C8F0-F71E-A036F663C9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2" t="18265" r="11725" b="15983"/>
          <a:stretch/>
        </p:blipFill>
        <p:spPr>
          <a:xfrm rot="5400000">
            <a:off x="6238546" y="1768841"/>
            <a:ext cx="3818373" cy="2805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FF1CB03F-CB66-81AD-9FC4-962E9CDF41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9" t="8819" r="231" b="7306"/>
          <a:stretch/>
        </p:blipFill>
        <p:spPr>
          <a:xfrm rot="5400000">
            <a:off x="1537941" y="1726079"/>
            <a:ext cx="3883719" cy="279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341AF42-95FF-68FD-B9F9-F85C675524E8}"/>
              </a:ext>
            </a:extLst>
          </p:cNvPr>
          <p:cNvSpPr txBox="1"/>
          <p:nvPr/>
        </p:nvSpPr>
        <p:spPr>
          <a:xfrm>
            <a:off x="0" y="6293103"/>
            <a:ext cx="12192000" cy="58477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Urgenza &amp; chirurgia di parete: un caso complesso</a:t>
            </a:r>
          </a:p>
          <a:p>
            <a:r>
              <a:rPr lang="it-IT" sz="1600" dirty="0">
                <a:solidFill>
                  <a:schemeClr val="bg1"/>
                </a:solidFill>
              </a:rPr>
              <a:t>Laparocele </a:t>
            </a:r>
            <a:r>
              <a:rPr lang="it-IT" sz="1600" dirty="0" err="1">
                <a:solidFill>
                  <a:schemeClr val="bg1"/>
                </a:solidFill>
              </a:rPr>
              <a:t>plurirecidivo</a:t>
            </a:r>
            <a:r>
              <a:rPr lang="it-IT" sz="1600" dirty="0">
                <a:solidFill>
                  <a:schemeClr val="bg1"/>
                </a:solidFill>
              </a:rPr>
              <a:t> con infezione protesica: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F249E5D-6D1C-9CE7-625A-E3001A9B4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8056" y="5016027"/>
            <a:ext cx="1433944" cy="186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255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</TotalTime>
  <Words>296</Words>
  <Application>Microsoft Macintosh PowerPoint</Application>
  <PresentationFormat>Widescreen</PresentationFormat>
  <Paragraphs>53</Paragraphs>
  <Slides>11</Slides>
  <Notes>0</Notes>
  <HiddenSlides>0</HiddenSlides>
  <MMClips>3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Open Sans</vt:lpstr>
      <vt:lpstr>Open Sans Bold</vt:lpstr>
      <vt:lpstr>Tahoma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Cristina Carruezzo</dc:creator>
  <cp:lastModifiedBy>Cristina Carruezzo</cp:lastModifiedBy>
  <cp:revision>26</cp:revision>
  <dcterms:created xsi:type="dcterms:W3CDTF">2024-12-11T13:58:01Z</dcterms:created>
  <dcterms:modified xsi:type="dcterms:W3CDTF">2026-07-01T14:03:54Z</dcterms:modified>
</cp:coreProperties>
</file>